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Open Sans"/>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OpenSans-bold.fntdata"/><Relationship Id="rId10" Type="http://schemas.openxmlformats.org/officeDocument/2006/relationships/font" Target="fonts/OpenSans-regular.fntdata"/><Relationship Id="rId13" Type="http://schemas.openxmlformats.org/officeDocument/2006/relationships/font" Target="fonts/OpenSans-boldItalic.fntdata"/><Relationship Id="rId12"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0" marR="0" rtl="0" algn="l">
              <a:spcBef>
                <a:spcPts val="0"/>
              </a:spcBef>
              <a:buNone/>
              <a:defRPr b="0" i="0" sz="1200" u="none" cap="none" strike="noStrike">
                <a:solidFill>
                  <a:srgbClr val="888888"/>
                </a:solidFill>
                <a:latin typeface="Calibri"/>
                <a:ea typeface="Calibri"/>
                <a:cs typeface="Calibri"/>
                <a:sym typeface="Calibri"/>
              </a:defRPr>
            </a:lvl2pPr>
            <a:lvl3pPr indent="0" lvl="2" marL="0" marR="0" rtl="0" algn="l">
              <a:spcBef>
                <a:spcPts val="0"/>
              </a:spcBef>
              <a:buNone/>
              <a:defRPr b="0" i="0" sz="1200" u="none" cap="none" strike="noStrike">
                <a:solidFill>
                  <a:srgbClr val="888888"/>
                </a:solidFill>
                <a:latin typeface="Calibri"/>
                <a:ea typeface="Calibri"/>
                <a:cs typeface="Calibri"/>
                <a:sym typeface="Calibri"/>
              </a:defRPr>
            </a:lvl3pPr>
            <a:lvl4pPr indent="0" lvl="3" marL="0" marR="0" rtl="0" algn="l">
              <a:spcBef>
                <a:spcPts val="0"/>
              </a:spcBef>
              <a:buNone/>
              <a:defRPr b="0" i="0" sz="1200" u="none" cap="none" strike="noStrike">
                <a:solidFill>
                  <a:srgbClr val="888888"/>
                </a:solidFill>
                <a:latin typeface="Calibri"/>
                <a:ea typeface="Calibri"/>
                <a:cs typeface="Calibri"/>
                <a:sym typeface="Calibri"/>
              </a:defRPr>
            </a:lvl4pPr>
            <a:lvl5pPr indent="0" lvl="4" marL="0" marR="0" rtl="0" algn="l">
              <a:spcBef>
                <a:spcPts val="0"/>
              </a:spcBef>
              <a:buNone/>
              <a:defRPr b="0" i="0" sz="1200" u="none" cap="none" strike="noStrike">
                <a:solidFill>
                  <a:srgbClr val="888888"/>
                </a:solidFill>
                <a:latin typeface="Calibri"/>
                <a:ea typeface="Calibri"/>
                <a:cs typeface="Calibri"/>
                <a:sym typeface="Calibri"/>
              </a:defRPr>
            </a:lvl5pPr>
            <a:lvl6pPr indent="0" lvl="5" marL="0" marR="0" rtl="0" algn="l">
              <a:spcBef>
                <a:spcPts val="0"/>
              </a:spcBef>
              <a:buNone/>
              <a:defRPr b="0" i="0" sz="1200" u="none" cap="none" strike="noStrike">
                <a:solidFill>
                  <a:srgbClr val="888888"/>
                </a:solidFill>
                <a:latin typeface="Calibri"/>
                <a:ea typeface="Calibri"/>
                <a:cs typeface="Calibri"/>
                <a:sym typeface="Calibri"/>
              </a:defRPr>
            </a:lvl6pPr>
            <a:lvl7pPr indent="0" lvl="6" marL="0" marR="0" rtl="0" algn="l">
              <a:spcBef>
                <a:spcPts val="0"/>
              </a:spcBef>
              <a:buNone/>
              <a:defRPr b="0" i="0" sz="1200" u="none" cap="none" strike="noStrike">
                <a:solidFill>
                  <a:srgbClr val="888888"/>
                </a:solidFill>
                <a:latin typeface="Calibri"/>
                <a:ea typeface="Calibri"/>
                <a:cs typeface="Calibri"/>
                <a:sym typeface="Calibri"/>
              </a:defRPr>
            </a:lvl7pPr>
            <a:lvl8pPr indent="0" lvl="7" marL="0" marR="0" rtl="0" algn="l">
              <a:spcBef>
                <a:spcPts val="0"/>
              </a:spcBef>
              <a:buNone/>
              <a:defRPr b="0" i="0" sz="1200" u="none" cap="none" strike="noStrike">
                <a:solidFill>
                  <a:srgbClr val="888888"/>
                </a:solidFill>
                <a:latin typeface="Calibri"/>
                <a:ea typeface="Calibri"/>
                <a:cs typeface="Calibri"/>
                <a:sym typeface="Calibri"/>
              </a:defRPr>
            </a:lvl8pPr>
            <a:lvl9pPr indent="0" lvl="8" marL="0" marR="0" rtl="0" algn="l">
              <a:spcBef>
                <a:spcPts val="0"/>
              </a:spcBef>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 name="Shape 83"/>
        <p:cNvGrpSpPr/>
        <p:nvPr/>
      </p:nvGrpSpPr>
      <p:grpSpPr>
        <a:xfrm>
          <a:off x="0" y="0"/>
          <a:ext cx="0" cy="0"/>
          <a:chOff x="0" y="0"/>
          <a:chExt cx="0" cy="0"/>
        </a:xfrm>
      </p:grpSpPr>
      <p:pic>
        <p:nvPicPr>
          <p:cNvPr descr="A body of water with buildings in the background&#10;&#10;Description automatically generated" id="84" name="Google Shape;84;p13"/>
          <p:cNvPicPr preferRelativeResize="0"/>
          <p:nvPr/>
        </p:nvPicPr>
        <p:blipFill rotWithShape="1">
          <a:blip r:embed="rId3">
            <a:alphaModFix/>
          </a:blip>
          <a:srcRect b="0" l="0" r="0" t="0"/>
          <a:stretch/>
        </p:blipFill>
        <p:spPr>
          <a:xfrm>
            <a:off x="-1" y="10689"/>
            <a:ext cx="12192000" cy="6847311"/>
          </a:xfrm>
          <a:prstGeom prst="rect">
            <a:avLst/>
          </a:prstGeom>
          <a:noFill/>
          <a:ln>
            <a:noFill/>
          </a:ln>
        </p:spPr>
      </p:pic>
      <p:sp>
        <p:nvSpPr>
          <p:cNvPr id="85" name="Google Shape;85;p13"/>
          <p:cNvSpPr txBox="1"/>
          <p:nvPr>
            <p:ph type="ctrTitle"/>
          </p:nvPr>
        </p:nvSpPr>
        <p:spPr>
          <a:xfrm>
            <a:off x="1182800" y="298735"/>
            <a:ext cx="10489247" cy="121161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Aharoni"/>
              <a:buNone/>
            </a:pPr>
            <a:r>
              <a:rPr b="1" i="0" lang="en-GB" u="none" strike="noStrike">
                <a:solidFill>
                  <a:schemeClr val="dk1"/>
                </a:solidFill>
                <a:latin typeface="Open Sans"/>
                <a:ea typeface="Open Sans"/>
                <a:cs typeface="Open Sans"/>
                <a:sym typeface="Open Sans"/>
              </a:rPr>
              <a:t>Venice: The Sinking City</a:t>
            </a:r>
            <a:endParaRPr>
              <a:solidFill>
                <a:schemeClr val="dk1"/>
              </a:solidFill>
              <a:latin typeface="Open Sans"/>
              <a:ea typeface="Open Sans"/>
              <a:cs typeface="Open Sans"/>
              <a:sym typeface="Open Sans"/>
            </a:endParaRPr>
          </a:p>
        </p:txBody>
      </p:sp>
      <p:sp>
        <p:nvSpPr>
          <p:cNvPr id="86" name="Google Shape;86;p13"/>
          <p:cNvSpPr txBox="1"/>
          <p:nvPr>
            <p:ph idx="1" type="subTitle"/>
          </p:nvPr>
        </p:nvSpPr>
        <p:spPr>
          <a:xfrm>
            <a:off x="1182799" y="1510354"/>
            <a:ext cx="3752271" cy="32718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GB">
                <a:solidFill>
                  <a:schemeClr val="dk1"/>
                </a:solidFill>
                <a:latin typeface="Open Sans"/>
                <a:ea typeface="Open Sans"/>
                <a:cs typeface="Open Sans"/>
                <a:sym typeface="Open Sans"/>
              </a:rPr>
              <a:t>The City of Canals is facing many challenges that is threatening the future of the inhabitants and its culture</a:t>
            </a:r>
            <a:endParaRPr>
              <a:latin typeface="Open Sans"/>
              <a:ea typeface="Open Sans"/>
              <a:cs typeface="Open Sans"/>
              <a:sym typeface="Open Sans"/>
            </a:endParaRPr>
          </a:p>
        </p:txBody>
      </p:sp>
      <p:sp>
        <p:nvSpPr>
          <p:cNvPr id="87" name="Google Shape;87;p13"/>
          <p:cNvSpPr txBox="1"/>
          <p:nvPr/>
        </p:nvSpPr>
        <p:spPr>
          <a:xfrm>
            <a:off x="9206800" y="6468100"/>
            <a:ext cx="2627400" cy="296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200">
                <a:solidFill>
                  <a:srgbClr val="FFFFFF"/>
                </a:solidFill>
                <a:latin typeface="Open Sans"/>
                <a:ea typeface="Open Sans"/>
                <a:cs typeface="Open Sans"/>
                <a:sym typeface="Open Sans"/>
              </a:rPr>
              <a:t>Created by ESL Debates © 2020</a:t>
            </a:r>
            <a:endParaRPr sz="120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nvSpPr>
        <p:spPr>
          <a:xfrm>
            <a:off x="571500" y="1479620"/>
            <a:ext cx="4954657" cy="477053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When was the last time you went on holiday? Did you feel that there were too many people where you went?</a:t>
            </a:r>
            <a:br>
              <a:rPr b="0" i="0" lang="en-GB" sz="1600" u="none" cap="none" strike="noStrike">
                <a:solidFill>
                  <a:srgbClr val="000000"/>
                </a:solidFill>
                <a:latin typeface="Calibri"/>
                <a:ea typeface="Calibri"/>
                <a:cs typeface="Calibri"/>
                <a:sym typeface="Calibri"/>
              </a:rPr>
            </a:br>
            <a:endParaRPr b="0" i="0" sz="1600" u="none" cap="none" strike="noStrike">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If a holiday spot becomes every popular, what are the negative consequences for the locals?</a:t>
            </a:r>
            <a:br>
              <a:rPr b="0" i="0" lang="en-GB" sz="1600" u="none" cap="none" strike="noStrike">
                <a:solidFill>
                  <a:srgbClr val="000000"/>
                </a:solidFill>
                <a:latin typeface="Calibri"/>
                <a:ea typeface="Calibri"/>
                <a:cs typeface="Calibri"/>
                <a:sym typeface="Calibri"/>
              </a:rPr>
            </a:br>
            <a:endParaRPr b="0" i="0" sz="1600" u="none" cap="none" strike="noStrike">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Some areas in the world now ask for a 'tourism tax' which is paid by tourists at hotels. The idea is the use the tax money to invest in infrastructure and to help those areas. How do you feel about this tax?</a:t>
            </a:r>
            <a:br>
              <a:rPr b="0" i="0" lang="en-GB" sz="1600" u="none" cap="none" strike="noStrike">
                <a:solidFill>
                  <a:srgbClr val="000000"/>
                </a:solidFill>
                <a:latin typeface="Calibri"/>
                <a:ea typeface="Calibri"/>
                <a:cs typeface="Calibri"/>
                <a:sym typeface="Calibri"/>
              </a:rPr>
            </a:br>
            <a:endParaRPr b="0" i="0" sz="1600" u="none" cap="none" strike="noStrike">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Why have some places in the world become so incredibly popular that they now have too many tourists? What could create this situation?</a:t>
            </a:r>
            <a:br>
              <a:rPr b="0" i="0" lang="en-GB" sz="1600" u="none" cap="none" strike="noStrike">
                <a:solidFill>
                  <a:srgbClr val="000000"/>
                </a:solidFill>
                <a:latin typeface="Calibri"/>
                <a:ea typeface="Calibri"/>
                <a:cs typeface="Calibri"/>
                <a:sym typeface="Calibri"/>
              </a:rPr>
            </a:br>
            <a:endParaRPr b="0" i="0" sz="1600" u="none" cap="none" strike="noStrike">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Calibri"/>
                <a:ea typeface="Calibri"/>
                <a:cs typeface="Calibri"/>
                <a:sym typeface="Calibri"/>
              </a:rPr>
              <a:t>If you were the mayor of Venice, what </a:t>
            </a:r>
            <a:r>
              <a:rPr lang="en-GB" sz="1600">
                <a:latin typeface="Calibri"/>
                <a:ea typeface="Calibri"/>
                <a:cs typeface="Calibri"/>
                <a:sym typeface="Calibri"/>
              </a:rPr>
              <a:t>policies</a:t>
            </a:r>
            <a:r>
              <a:rPr b="0" i="0" lang="en-GB" sz="1600" u="none" cap="none" strike="noStrike">
                <a:solidFill>
                  <a:srgbClr val="000000"/>
                </a:solidFill>
                <a:latin typeface="Calibri"/>
                <a:ea typeface="Calibri"/>
                <a:cs typeface="Calibri"/>
                <a:sym typeface="Calibri"/>
              </a:rPr>
              <a:t> would you introduce to ensure the local people are looked after and the local culture is preserved?</a:t>
            </a:r>
            <a:endParaRPr b="0" i="0" sz="1600" u="none" cap="none" strike="noStrike">
              <a:solidFill>
                <a:srgbClr val="000000"/>
              </a:solidFill>
              <a:latin typeface="Calibri"/>
              <a:ea typeface="Calibri"/>
              <a:cs typeface="Calibri"/>
              <a:sym typeface="Calibri"/>
            </a:endParaRPr>
          </a:p>
        </p:txBody>
      </p:sp>
      <p:sp>
        <p:nvSpPr>
          <p:cNvPr id="93" name="Google Shape;93;p14"/>
          <p:cNvSpPr txBox="1"/>
          <p:nvPr/>
        </p:nvSpPr>
        <p:spPr>
          <a:xfrm>
            <a:off x="571500" y="559527"/>
            <a:ext cx="610552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3600" u="none" cap="none" strike="noStrike">
                <a:solidFill>
                  <a:srgbClr val="000000"/>
                </a:solidFill>
                <a:latin typeface="Aharoni"/>
                <a:ea typeface="Aharoni"/>
                <a:cs typeface="Aharoni"/>
                <a:sym typeface="Aharoni"/>
              </a:rPr>
              <a:t>Discussion questions</a:t>
            </a:r>
            <a:endParaRPr b="1" sz="3600">
              <a:solidFill>
                <a:schemeClr val="dk1"/>
              </a:solidFill>
              <a:latin typeface="Aharoni"/>
              <a:ea typeface="Aharoni"/>
              <a:cs typeface="Aharoni"/>
              <a:sym typeface="Aharoni"/>
            </a:endParaRPr>
          </a:p>
        </p:txBody>
      </p:sp>
      <p:pic>
        <p:nvPicPr>
          <p:cNvPr descr="An old brick building&#10;&#10;Description automatically generated" id="94" name="Google Shape;94;p14"/>
          <p:cNvPicPr preferRelativeResize="0"/>
          <p:nvPr/>
        </p:nvPicPr>
        <p:blipFill rotWithShape="1">
          <a:blip r:embed="rId3">
            <a:alphaModFix/>
          </a:blip>
          <a:srcRect b="0" l="0" r="0" t="0"/>
          <a:stretch/>
        </p:blipFill>
        <p:spPr>
          <a:xfrm>
            <a:off x="8981040" y="559527"/>
            <a:ext cx="2853151" cy="2853151"/>
          </a:xfrm>
          <a:prstGeom prst="rect">
            <a:avLst/>
          </a:prstGeom>
          <a:noFill/>
          <a:ln>
            <a:noFill/>
          </a:ln>
        </p:spPr>
      </p:pic>
      <p:pic>
        <p:nvPicPr>
          <p:cNvPr descr="A boat is docked next to a body of water&#10;&#10;Description automatically generated" id="95" name="Google Shape;95;p14"/>
          <p:cNvPicPr preferRelativeResize="0"/>
          <p:nvPr/>
        </p:nvPicPr>
        <p:blipFill rotWithShape="1">
          <a:blip r:embed="rId4">
            <a:alphaModFix/>
          </a:blip>
          <a:srcRect b="0" l="0" r="0" t="0"/>
          <a:stretch/>
        </p:blipFill>
        <p:spPr>
          <a:xfrm>
            <a:off x="5936974" y="559527"/>
            <a:ext cx="2853151" cy="2853151"/>
          </a:xfrm>
          <a:prstGeom prst="rect">
            <a:avLst/>
          </a:prstGeom>
          <a:noFill/>
          <a:ln>
            <a:noFill/>
          </a:ln>
        </p:spPr>
      </p:pic>
      <p:pic>
        <p:nvPicPr>
          <p:cNvPr descr="A boat is docked next to a body of water&#10;&#10;Description automatically generated" id="96" name="Google Shape;96;p14"/>
          <p:cNvPicPr preferRelativeResize="0"/>
          <p:nvPr/>
        </p:nvPicPr>
        <p:blipFill rotWithShape="1">
          <a:blip r:embed="rId5">
            <a:alphaModFix/>
          </a:blip>
          <a:srcRect b="0" l="0" r="0" t="0"/>
          <a:stretch/>
        </p:blipFill>
        <p:spPr>
          <a:xfrm>
            <a:off x="5936974" y="3614945"/>
            <a:ext cx="2853151" cy="2853151"/>
          </a:xfrm>
          <a:prstGeom prst="rect">
            <a:avLst/>
          </a:prstGeom>
          <a:noFill/>
          <a:ln>
            <a:noFill/>
          </a:ln>
        </p:spPr>
      </p:pic>
      <p:pic>
        <p:nvPicPr>
          <p:cNvPr descr="A group of people walking in front of a building&#10;&#10;Description automatically generated" id="97" name="Google Shape;97;p14"/>
          <p:cNvPicPr preferRelativeResize="0"/>
          <p:nvPr/>
        </p:nvPicPr>
        <p:blipFill rotWithShape="1">
          <a:blip r:embed="rId6">
            <a:alphaModFix/>
          </a:blip>
          <a:srcRect b="0" l="0" r="0" t="0"/>
          <a:stretch/>
        </p:blipFill>
        <p:spPr>
          <a:xfrm>
            <a:off x="8981040" y="3614945"/>
            <a:ext cx="2853151" cy="2853151"/>
          </a:xfrm>
          <a:prstGeom prst="rect">
            <a:avLst/>
          </a:prstGeom>
          <a:noFill/>
          <a:ln>
            <a:noFill/>
          </a:ln>
        </p:spPr>
      </p:pic>
      <p:sp>
        <p:nvSpPr>
          <p:cNvPr id="98" name="Google Shape;98;p14"/>
          <p:cNvSpPr txBox="1"/>
          <p:nvPr/>
        </p:nvSpPr>
        <p:spPr>
          <a:xfrm>
            <a:off x="9206800" y="6468100"/>
            <a:ext cx="2627400" cy="296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200">
                <a:solidFill>
                  <a:srgbClr val="434343"/>
                </a:solidFill>
                <a:latin typeface="Open Sans"/>
                <a:ea typeface="Open Sans"/>
                <a:cs typeface="Open Sans"/>
                <a:sym typeface="Open Sans"/>
              </a:rPr>
              <a:t>Created by ESL Debates © 2020</a:t>
            </a:r>
            <a:endParaRPr sz="1200">
              <a:solidFill>
                <a:srgbClr val="43434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500"/>
                                        <p:tgtEl>
                                          <p:spTgt spid="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500"/>
                                        <p:tgtEl>
                                          <p:spTgt spid="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500"/>
                                        <p:tgtEl>
                                          <p:spTgt spid="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500"/>
                                        <p:tgtEl>
                                          <p:spTgt spid="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Effect filter="fade" transition="in">
                                      <p:cBhvr>
                                        <p:cTn dur="500"/>
                                        <p:tgtEl>
                                          <p:spTgt spid="9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nvSpPr>
        <p:spPr>
          <a:xfrm>
            <a:off x="571500" y="1479620"/>
            <a:ext cx="6001578"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400">
                <a:solidFill>
                  <a:srgbClr val="000000"/>
                </a:solidFill>
                <a:latin typeface="Calibri"/>
                <a:ea typeface="Calibri"/>
                <a:cs typeface="Calibri"/>
                <a:sym typeface="Calibri"/>
              </a:rPr>
              <a:t>This house believes t</a:t>
            </a:r>
            <a:r>
              <a:rPr b="1" i="0" lang="en-GB" sz="2400" u="none" strike="noStrike">
                <a:solidFill>
                  <a:srgbClr val="000000"/>
                </a:solidFill>
                <a:latin typeface="Calibri"/>
                <a:ea typeface="Calibri"/>
                <a:cs typeface="Calibri"/>
                <a:sym typeface="Calibri"/>
              </a:rPr>
              <a:t>here is a difference between a traveller and a tourist.</a:t>
            </a:r>
            <a:endParaRPr/>
          </a:p>
          <a:p>
            <a:pPr indent="0" lvl="0" marL="0" marR="0" rtl="0" algn="l">
              <a:spcBef>
                <a:spcPts val="0"/>
              </a:spcBef>
              <a:spcAft>
                <a:spcPts val="0"/>
              </a:spcAft>
              <a:buNone/>
            </a:pPr>
            <a:r>
              <a:t/>
            </a:r>
            <a:endParaRPr b="1" i="0" sz="2400" u="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GB" sz="2400" u="none" strike="noStrike">
                <a:solidFill>
                  <a:srgbClr val="000000"/>
                </a:solidFill>
                <a:latin typeface="Calibri"/>
                <a:ea typeface="Calibri"/>
                <a:cs typeface="Calibri"/>
                <a:sym typeface="Calibri"/>
              </a:rPr>
              <a:t>This house believes that some areas in the world should have a tourism tax.</a:t>
            </a:r>
            <a:endParaRPr/>
          </a:p>
          <a:p>
            <a:pPr indent="0" lvl="0" marL="0" marR="0" rtl="0" algn="l">
              <a:spcBef>
                <a:spcPts val="0"/>
              </a:spcBef>
              <a:spcAft>
                <a:spcPts val="0"/>
              </a:spcAft>
              <a:buNone/>
            </a:pPr>
            <a:br>
              <a:rPr b="1" i="0" lang="en-GB" sz="2400" u="none" strike="noStrike">
                <a:solidFill>
                  <a:srgbClr val="000000"/>
                </a:solidFill>
                <a:latin typeface="Calibri"/>
                <a:ea typeface="Calibri"/>
                <a:cs typeface="Calibri"/>
                <a:sym typeface="Calibri"/>
              </a:rPr>
            </a:br>
            <a:r>
              <a:rPr b="1" lang="en-GB" sz="2400">
                <a:solidFill>
                  <a:srgbClr val="000000"/>
                </a:solidFill>
                <a:latin typeface="Calibri"/>
                <a:ea typeface="Calibri"/>
                <a:cs typeface="Calibri"/>
                <a:sym typeface="Calibri"/>
              </a:rPr>
              <a:t>This house believes that t</a:t>
            </a:r>
            <a:r>
              <a:rPr b="1" i="0" lang="en-GB" sz="2400" u="none" strike="noStrike">
                <a:solidFill>
                  <a:srgbClr val="000000"/>
                </a:solidFill>
                <a:latin typeface="Calibri"/>
                <a:ea typeface="Calibri"/>
                <a:cs typeface="Calibri"/>
                <a:sym typeface="Calibri"/>
              </a:rPr>
              <a:t>ourism is quickly making cities into a giant theme parks and unliveable for locals.</a:t>
            </a:r>
            <a:endParaRPr b="1" sz="2400">
              <a:solidFill>
                <a:srgbClr val="000000"/>
              </a:solidFill>
              <a:latin typeface="Calibri"/>
              <a:ea typeface="Calibri"/>
              <a:cs typeface="Calibri"/>
              <a:sym typeface="Calibri"/>
            </a:endParaRPr>
          </a:p>
        </p:txBody>
      </p:sp>
      <p:sp>
        <p:nvSpPr>
          <p:cNvPr id="104" name="Google Shape;104;p15"/>
          <p:cNvSpPr txBox="1"/>
          <p:nvPr/>
        </p:nvSpPr>
        <p:spPr>
          <a:xfrm>
            <a:off x="571499" y="559527"/>
            <a:ext cx="1093138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3600" u="none" strike="noStrike">
                <a:solidFill>
                  <a:srgbClr val="000000"/>
                </a:solidFill>
                <a:latin typeface="Aharoni"/>
                <a:ea typeface="Aharoni"/>
                <a:cs typeface="Aharoni"/>
                <a:sym typeface="Aharoni"/>
              </a:rPr>
              <a:t>Debating motions</a:t>
            </a:r>
            <a:endParaRPr b="1" sz="3600">
              <a:solidFill>
                <a:schemeClr val="dk1"/>
              </a:solidFill>
              <a:latin typeface="Aharoni"/>
              <a:ea typeface="Aharoni"/>
              <a:cs typeface="Aharoni"/>
              <a:sym typeface="Aharoni"/>
            </a:endParaRPr>
          </a:p>
        </p:txBody>
      </p:sp>
      <p:pic>
        <p:nvPicPr>
          <p:cNvPr descr="A small boat in a large body of water&#10;&#10;Description automatically generated" id="105" name="Google Shape;105;p15"/>
          <p:cNvPicPr preferRelativeResize="0"/>
          <p:nvPr/>
        </p:nvPicPr>
        <p:blipFill rotWithShape="1">
          <a:blip r:embed="rId3">
            <a:alphaModFix/>
          </a:blip>
          <a:srcRect b="0" l="0" r="0" t="19524"/>
          <a:stretch/>
        </p:blipFill>
        <p:spPr>
          <a:xfrm>
            <a:off x="6745350" y="279775"/>
            <a:ext cx="5160500" cy="6188323"/>
          </a:xfrm>
          <a:prstGeom prst="rect">
            <a:avLst/>
          </a:prstGeom>
          <a:noFill/>
          <a:ln>
            <a:noFill/>
          </a:ln>
        </p:spPr>
      </p:pic>
      <p:sp>
        <p:nvSpPr>
          <p:cNvPr id="106" name="Google Shape;106;p15"/>
          <p:cNvSpPr txBox="1"/>
          <p:nvPr/>
        </p:nvSpPr>
        <p:spPr>
          <a:xfrm>
            <a:off x="9206800" y="6468100"/>
            <a:ext cx="2627400" cy="296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200">
                <a:solidFill>
                  <a:srgbClr val="434343"/>
                </a:solidFill>
                <a:latin typeface="Open Sans"/>
                <a:ea typeface="Open Sans"/>
                <a:cs typeface="Open Sans"/>
                <a:sym typeface="Open Sans"/>
              </a:rPr>
              <a:t>Created by ESL Debates </a:t>
            </a:r>
            <a:r>
              <a:rPr lang="en-GB" sz="1200">
                <a:solidFill>
                  <a:srgbClr val="434343"/>
                </a:solidFill>
                <a:highlight>
                  <a:srgbClr val="FFFFFF"/>
                </a:highlight>
                <a:latin typeface="Open Sans"/>
                <a:ea typeface="Open Sans"/>
                <a:cs typeface="Open Sans"/>
                <a:sym typeface="Open Sans"/>
              </a:rPr>
              <a:t>© 2020</a:t>
            </a:r>
            <a:endParaRPr sz="1200">
              <a:solidFill>
                <a:srgbClr val="434343"/>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nvSpPr>
        <p:spPr>
          <a:xfrm>
            <a:off x="571499" y="1298533"/>
            <a:ext cx="11236187" cy="5016758"/>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000" u="none" strike="noStrike">
                <a:solidFill>
                  <a:srgbClr val="000000"/>
                </a:solidFill>
                <a:latin typeface="Calibri"/>
                <a:ea typeface="Calibri"/>
                <a:cs typeface="Calibri"/>
                <a:sym typeface="Calibri"/>
              </a:rPr>
              <a:t>With the city’s future already uncertain another unstoppable force </a:t>
            </a:r>
            <a:r>
              <a:rPr b="1" i="0" lang="en-GB" sz="2000" u="none" strike="noStrike">
                <a:solidFill>
                  <a:srgbClr val="000000"/>
                </a:solidFill>
                <a:latin typeface="Calibri"/>
                <a:ea typeface="Calibri"/>
                <a:cs typeface="Calibri"/>
                <a:sym typeface="Calibri"/>
              </a:rPr>
              <a:t>is/are</a:t>
            </a:r>
            <a:r>
              <a:rPr b="0" i="0" lang="en-GB" sz="2000" u="none" strike="noStrike">
                <a:solidFill>
                  <a:srgbClr val="000000"/>
                </a:solidFill>
                <a:latin typeface="Calibri"/>
                <a:ea typeface="Calibri"/>
                <a:cs typeface="Calibri"/>
                <a:sym typeface="Calibri"/>
              </a:rPr>
              <a:t> heading its way. Each year the Adriatic sea which feeds the lagoon surrounding Venice has been </a:t>
            </a:r>
            <a:r>
              <a:rPr b="1" i="0" lang="en-GB" sz="2000" u="none" strike="noStrike">
                <a:solidFill>
                  <a:srgbClr val="000000"/>
                </a:solidFill>
                <a:latin typeface="Calibri"/>
                <a:ea typeface="Calibri"/>
                <a:cs typeface="Calibri"/>
                <a:sym typeface="Calibri"/>
              </a:rPr>
              <a:t>risen/rising</a:t>
            </a:r>
            <a:r>
              <a:rPr b="0" i="0" lang="en-GB" sz="2000" u="none" strike="noStrike">
                <a:solidFill>
                  <a:srgbClr val="000000"/>
                </a:solidFill>
                <a:latin typeface="Calibri"/>
                <a:ea typeface="Calibri"/>
                <a:cs typeface="Calibri"/>
                <a:sym typeface="Calibri"/>
              </a:rPr>
              <a:t> at a rate of 2mm each year. When subsidence and water levels are </a:t>
            </a:r>
            <a:r>
              <a:rPr b="1" i="0" lang="en-GB" sz="2000" u="none" strike="noStrike">
                <a:solidFill>
                  <a:srgbClr val="000000"/>
                </a:solidFill>
                <a:latin typeface="Calibri"/>
                <a:ea typeface="Calibri"/>
                <a:cs typeface="Calibri"/>
                <a:sym typeface="Calibri"/>
              </a:rPr>
              <a:t>combined/combining</a:t>
            </a:r>
            <a:r>
              <a:rPr b="0" i="0" lang="en-GB" sz="2000" u="none" strike="noStrike">
                <a:solidFill>
                  <a:srgbClr val="000000"/>
                </a:solidFill>
                <a:latin typeface="Calibri"/>
                <a:ea typeface="Calibri"/>
                <a:cs typeface="Calibri"/>
                <a:sym typeface="Calibri"/>
              </a:rPr>
              <a:t> the once “floating city” is in fact sinking at roughly 4mm each year.</a:t>
            </a:r>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b="0" i="0" lang="en-GB" sz="2000" u="none" strike="noStrike">
                <a:solidFill>
                  <a:srgbClr val="000000"/>
                </a:solidFill>
                <a:latin typeface="Calibri"/>
                <a:ea typeface="Calibri"/>
                <a:cs typeface="Calibri"/>
                <a:sym typeface="Calibri"/>
              </a:rPr>
              <a:t>The rising tides also creates growing problems with the city’s canals, which flood four to five times each year, has </a:t>
            </a:r>
            <a:r>
              <a:rPr b="1" i="0" lang="en-GB" sz="2000" u="none" strike="noStrike">
                <a:solidFill>
                  <a:srgbClr val="000000"/>
                </a:solidFill>
                <a:latin typeface="Calibri"/>
                <a:ea typeface="Calibri"/>
                <a:cs typeface="Calibri"/>
                <a:sym typeface="Calibri"/>
              </a:rPr>
              <a:t>earned/earning</a:t>
            </a:r>
            <a:r>
              <a:rPr b="0" i="0" lang="en-GB" sz="2000" u="none" strike="noStrike">
                <a:solidFill>
                  <a:srgbClr val="000000"/>
                </a:solidFill>
                <a:latin typeface="Calibri"/>
                <a:ea typeface="Calibri"/>
                <a:cs typeface="Calibri"/>
                <a:sym typeface="Calibri"/>
              </a:rPr>
              <a:t> the name Acqua alta, or “high water”. During these times, residents need to place long planks of wood on pavements to </a:t>
            </a:r>
            <a:r>
              <a:rPr b="1" i="0" lang="en-GB" sz="2000" u="none" strike="noStrike">
                <a:solidFill>
                  <a:srgbClr val="000000"/>
                </a:solidFill>
                <a:latin typeface="Calibri"/>
                <a:ea typeface="Calibri"/>
                <a:cs typeface="Calibri"/>
                <a:sym typeface="Calibri"/>
              </a:rPr>
              <a:t>stay/staying</a:t>
            </a:r>
            <a:r>
              <a:rPr b="0" i="0" lang="en-GB" sz="2000" u="none" strike="noStrike">
                <a:solidFill>
                  <a:srgbClr val="000000"/>
                </a:solidFill>
                <a:latin typeface="Calibri"/>
                <a:ea typeface="Calibri"/>
                <a:cs typeface="Calibri"/>
                <a:sym typeface="Calibri"/>
              </a:rPr>
              <a:t> above the floodwaters.</a:t>
            </a:r>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b="0" i="0" lang="en-GB" sz="2000" u="none" strike="noStrike">
                <a:solidFill>
                  <a:srgbClr val="000000"/>
                </a:solidFill>
                <a:latin typeface="Calibri"/>
                <a:ea typeface="Calibri"/>
                <a:cs typeface="Calibri"/>
                <a:sym typeface="Calibri"/>
              </a:rPr>
              <a:t>If these trends continue, without any intervention from </a:t>
            </a:r>
            <a:r>
              <a:rPr b="1" i="0" lang="en-GB" sz="2000" u="none" strike="noStrike">
                <a:solidFill>
                  <a:srgbClr val="000000"/>
                </a:solidFill>
                <a:latin typeface="Calibri"/>
                <a:ea typeface="Calibri"/>
                <a:cs typeface="Calibri"/>
                <a:sym typeface="Calibri"/>
              </a:rPr>
              <a:t>mean/meaningful</a:t>
            </a:r>
            <a:r>
              <a:rPr b="0" i="0" lang="en-GB" sz="2000" u="none" strike="noStrike">
                <a:solidFill>
                  <a:srgbClr val="000000"/>
                </a:solidFill>
                <a:latin typeface="Calibri"/>
                <a:ea typeface="Calibri"/>
                <a:cs typeface="Calibri"/>
                <a:sym typeface="Calibri"/>
              </a:rPr>
              <a:t> engineering projects, the city could sink as much as 80mm within the next two decades.</a:t>
            </a:r>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b="0" i="0" lang="en-GB" sz="2000" u="none" strike="noStrike">
                <a:solidFill>
                  <a:srgbClr val="000000"/>
                </a:solidFill>
                <a:latin typeface="Calibri"/>
                <a:ea typeface="Calibri"/>
                <a:cs typeface="Calibri"/>
                <a:sym typeface="Calibri"/>
              </a:rPr>
              <a:t>In an effort </a:t>
            </a:r>
            <a:r>
              <a:rPr b="1" i="0" lang="en-GB" sz="2000" u="none" strike="noStrike">
                <a:solidFill>
                  <a:srgbClr val="000000"/>
                </a:solidFill>
                <a:latin typeface="Calibri"/>
                <a:ea typeface="Calibri"/>
                <a:cs typeface="Calibri"/>
                <a:sym typeface="Calibri"/>
              </a:rPr>
              <a:t>save/saving</a:t>
            </a:r>
            <a:r>
              <a:rPr b="0" i="0" lang="en-GB" sz="2000" u="none" strike="noStrike">
                <a:solidFill>
                  <a:srgbClr val="000000"/>
                </a:solidFill>
                <a:latin typeface="Calibri"/>
                <a:ea typeface="Calibri"/>
                <a:cs typeface="Calibri"/>
                <a:sym typeface="Calibri"/>
              </a:rPr>
              <a:t> the city, the Italian government has invested in a multibillion-euro project to </a:t>
            </a:r>
            <a:r>
              <a:rPr b="1" i="0" lang="en-GB" sz="2000" u="none" strike="noStrike">
                <a:solidFill>
                  <a:srgbClr val="000000"/>
                </a:solidFill>
                <a:latin typeface="Calibri"/>
                <a:ea typeface="Calibri"/>
                <a:cs typeface="Calibri"/>
                <a:sym typeface="Calibri"/>
              </a:rPr>
              <a:t>installing/install</a:t>
            </a:r>
            <a:r>
              <a:rPr b="0" i="0" lang="en-GB" sz="2000" u="none" strike="noStrike">
                <a:solidFill>
                  <a:srgbClr val="000000"/>
                </a:solidFill>
                <a:latin typeface="Calibri"/>
                <a:ea typeface="Calibri"/>
                <a:cs typeface="Calibri"/>
                <a:sym typeface="Calibri"/>
              </a:rPr>
              <a:t> flood-protection walls to block rising tides. Named the MOSE Project (Modulo Sperimentale Elettromeccanico) which </a:t>
            </a:r>
            <a:r>
              <a:rPr b="1" i="0" lang="en-GB" sz="2000" u="none" strike="noStrike">
                <a:solidFill>
                  <a:srgbClr val="000000"/>
                </a:solidFill>
                <a:latin typeface="Calibri"/>
                <a:ea typeface="Calibri"/>
                <a:cs typeface="Calibri"/>
                <a:sym typeface="Calibri"/>
              </a:rPr>
              <a:t>consists/consisted</a:t>
            </a:r>
            <a:r>
              <a:rPr b="0" i="0" lang="en-GB" sz="2000" u="none" strike="noStrike">
                <a:solidFill>
                  <a:srgbClr val="000000"/>
                </a:solidFill>
                <a:latin typeface="Calibri"/>
                <a:ea typeface="Calibri"/>
                <a:cs typeface="Calibri"/>
                <a:sym typeface="Calibri"/>
              </a:rPr>
              <a:t> of massive hollow metal blocks which can be raised and </a:t>
            </a:r>
            <a:r>
              <a:rPr b="1" i="0" lang="en-GB" sz="2000" u="none" strike="noStrike">
                <a:solidFill>
                  <a:srgbClr val="000000"/>
                </a:solidFill>
                <a:latin typeface="Calibri"/>
                <a:ea typeface="Calibri"/>
                <a:cs typeface="Calibri"/>
                <a:sym typeface="Calibri"/>
              </a:rPr>
              <a:t>lowered/lowering</a:t>
            </a:r>
            <a:r>
              <a:rPr b="0" i="0" lang="en-GB" sz="2000" u="none" strike="noStrike">
                <a:solidFill>
                  <a:srgbClr val="000000"/>
                </a:solidFill>
                <a:latin typeface="Calibri"/>
                <a:ea typeface="Calibri"/>
                <a:cs typeface="Calibri"/>
                <a:sym typeface="Calibri"/>
              </a:rPr>
              <a:t> according to the tide levels.</a:t>
            </a:r>
            <a:endParaRPr/>
          </a:p>
        </p:txBody>
      </p:sp>
      <p:sp>
        <p:nvSpPr>
          <p:cNvPr id="112" name="Google Shape;112;p16"/>
          <p:cNvSpPr txBox="1"/>
          <p:nvPr/>
        </p:nvSpPr>
        <p:spPr>
          <a:xfrm>
            <a:off x="571499" y="559527"/>
            <a:ext cx="5047423" cy="64633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3600" u="none" strike="noStrike">
                <a:solidFill>
                  <a:srgbClr val="000000"/>
                </a:solidFill>
                <a:latin typeface="Aharoni"/>
                <a:ea typeface="Aharoni"/>
                <a:cs typeface="Aharoni"/>
                <a:sym typeface="Aharoni"/>
              </a:rPr>
              <a:t>Grammar task 1/2</a:t>
            </a:r>
            <a:endParaRPr b="1" sz="3600">
              <a:solidFill>
                <a:schemeClr val="dk1"/>
              </a:solidFill>
              <a:latin typeface="Aharoni"/>
              <a:ea typeface="Aharoni"/>
              <a:cs typeface="Aharoni"/>
              <a:sym typeface="Aharoni"/>
            </a:endParaRPr>
          </a:p>
        </p:txBody>
      </p:sp>
      <p:sp>
        <p:nvSpPr>
          <p:cNvPr id="113" name="Google Shape;113;p16"/>
          <p:cNvSpPr/>
          <p:nvPr/>
        </p:nvSpPr>
        <p:spPr>
          <a:xfrm>
            <a:off x="7267074" y="1243297"/>
            <a:ext cx="641684" cy="465221"/>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7908757" y="1531143"/>
            <a:ext cx="770785" cy="465221"/>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4395220" y="1872229"/>
            <a:ext cx="1468551" cy="465221"/>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1165791" y="3037082"/>
            <a:ext cx="1468551" cy="465221"/>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5021943" y="3380892"/>
            <a:ext cx="596979" cy="465221"/>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6"/>
          <p:cNvSpPr/>
          <p:nvPr/>
        </p:nvSpPr>
        <p:spPr>
          <a:xfrm>
            <a:off x="6968584" y="4004912"/>
            <a:ext cx="1536787" cy="465221"/>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6"/>
          <p:cNvSpPr/>
          <p:nvPr/>
        </p:nvSpPr>
        <p:spPr>
          <a:xfrm>
            <a:off x="1672772" y="4946552"/>
            <a:ext cx="798286" cy="349536"/>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6"/>
          <p:cNvSpPr/>
          <p:nvPr/>
        </p:nvSpPr>
        <p:spPr>
          <a:xfrm>
            <a:off x="1618344" y="5296088"/>
            <a:ext cx="907142" cy="409984"/>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6"/>
          <p:cNvSpPr/>
          <p:nvPr/>
        </p:nvSpPr>
        <p:spPr>
          <a:xfrm>
            <a:off x="4413289" y="5559467"/>
            <a:ext cx="1334367" cy="409984"/>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6"/>
          <p:cNvSpPr/>
          <p:nvPr/>
        </p:nvSpPr>
        <p:spPr>
          <a:xfrm>
            <a:off x="1618344" y="5850616"/>
            <a:ext cx="1334367" cy="409984"/>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6"/>
          <p:cNvSpPr txBox="1"/>
          <p:nvPr/>
        </p:nvSpPr>
        <p:spPr>
          <a:xfrm>
            <a:off x="9206800" y="6468100"/>
            <a:ext cx="2627400" cy="296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200">
                <a:solidFill>
                  <a:srgbClr val="434343"/>
                </a:solidFill>
                <a:latin typeface="Open Sans"/>
                <a:ea typeface="Open Sans"/>
                <a:cs typeface="Open Sans"/>
                <a:sym typeface="Open Sans"/>
              </a:rPr>
              <a:t>Created by ESL Debates </a:t>
            </a:r>
            <a:r>
              <a:rPr lang="en-GB" sz="1200">
                <a:solidFill>
                  <a:srgbClr val="434343"/>
                </a:solidFill>
                <a:highlight>
                  <a:srgbClr val="FFFFFF"/>
                </a:highlight>
                <a:latin typeface="Open Sans"/>
                <a:ea typeface="Open Sans"/>
                <a:cs typeface="Open Sans"/>
                <a:sym typeface="Open Sans"/>
              </a:rPr>
              <a:t>© 2020</a:t>
            </a:r>
            <a:endParaRPr sz="1200">
              <a:solidFill>
                <a:srgbClr val="43434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txBox="1"/>
          <p:nvPr/>
        </p:nvSpPr>
        <p:spPr>
          <a:xfrm>
            <a:off x="571499" y="1298533"/>
            <a:ext cx="11236187" cy="4093428"/>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000" u="none" strike="noStrike">
                <a:solidFill>
                  <a:srgbClr val="000000"/>
                </a:solidFill>
                <a:latin typeface="Calibri"/>
                <a:ea typeface="Calibri"/>
                <a:cs typeface="Calibri"/>
                <a:sym typeface="Calibri"/>
              </a:rPr>
              <a:t>When in use, four defence barriers work together to raise air </a:t>
            </a:r>
            <a:r>
              <a:rPr b="1" i="0" lang="en-GB" sz="2000" u="none" strike="noStrike">
                <a:solidFill>
                  <a:srgbClr val="000000"/>
                </a:solidFill>
                <a:latin typeface="Calibri"/>
                <a:ea typeface="Calibri"/>
                <a:cs typeface="Calibri"/>
                <a:sym typeface="Calibri"/>
              </a:rPr>
              <a:t>filled/been</a:t>
            </a:r>
            <a:r>
              <a:rPr b="0" i="0" lang="en-GB" sz="2000" u="none" strike="noStrike">
                <a:solidFill>
                  <a:srgbClr val="000000"/>
                </a:solidFill>
                <a:latin typeface="Calibri"/>
                <a:ea typeface="Calibri"/>
                <a:cs typeface="Calibri"/>
                <a:sym typeface="Calibri"/>
              </a:rPr>
              <a:t> </a:t>
            </a:r>
            <a:r>
              <a:rPr b="1" i="0" lang="en-GB" sz="2000" u="none" strike="noStrike">
                <a:solidFill>
                  <a:srgbClr val="000000"/>
                </a:solidFill>
                <a:latin typeface="Calibri"/>
                <a:ea typeface="Calibri"/>
                <a:cs typeface="Calibri"/>
                <a:sym typeface="Calibri"/>
              </a:rPr>
              <a:t>filled</a:t>
            </a:r>
            <a:r>
              <a:rPr b="0" i="0" lang="en-GB" sz="2000" u="none" strike="noStrike">
                <a:solidFill>
                  <a:srgbClr val="000000"/>
                </a:solidFill>
                <a:latin typeface="Calibri"/>
                <a:ea typeface="Calibri"/>
                <a:cs typeface="Calibri"/>
                <a:sym typeface="Calibri"/>
              </a:rPr>
              <a:t> metal blocks that are anchored at one end to the sea floor. The barrier can be fully operational within 30 minutes.</a:t>
            </a:r>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b="0" i="0" lang="en-GB" sz="2000" u="none" strike="noStrike">
                <a:solidFill>
                  <a:srgbClr val="000000"/>
                </a:solidFill>
                <a:latin typeface="Calibri"/>
                <a:ea typeface="Calibri"/>
                <a:cs typeface="Calibri"/>
                <a:sym typeface="Calibri"/>
              </a:rPr>
              <a:t>According to La Stampa, the flood barrier, which was 85% complete in 2013, is already suffering from </a:t>
            </a:r>
            <a:r>
              <a:rPr b="1" i="0" lang="en-GB" sz="2000" u="none" strike="noStrike">
                <a:solidFill>
                  <a:srgbClr val="000000"/>
                </a:solidFill>
                <a:latin typeface="Calibri"/>
                <a:ea typeface="Calibri"/>
                <a:cs typeface="Calibri"/>
                <a:sym typeface="Calibri"/>
              </a:rPr>
              <a:t>erosion/eroded</a:t>
            </a:r>
            <a:r>
              <a:rPr b="0" i="0" lang="en-GB" sz="2000" u="none" strike="noStrike">
                <a:solidFill>
                  <a:srgbClr val="000000"/>
                </a:solidFill>
                <a:latin typeface="Calibri"/>
                <a:ea typeface="Calibri"/>
                <a:cs typeface="Calibri"/>
                <a:sym typeface="Calibri"/>
              </a:rPr>
              <a:t> caused by mould, and surprisingly, mussels. Some metal box sections that </a:t>
            </a:r>
            <a:r>
              <a:rPr b="1" i="0" lang="en-GB" sz="2000" u="none" strike="noStrike">
                <a:solidFill>
                  <a:srgbClr val="000000"/>
                </a:solidFill>
                <a:latin typeface="Calibri"/>
                <a:ea typeface="Calibri"/>
                <a:cs typeface="Calibri"/>
                <a:sym typeface="Calibri"/>
              </a:rPr>
              <a:t>be/are</a:t>
            </a:r>
            <a:r>
              <a:rPr b="0" i="0" lang="en-GB" sz="2000" u="none" strike="noStrike">
                <a:solidFill>
                  <a:srgbClr val="000000"/>
                </a:solidFill>
                <a:latin typeface="Calibri"/>
                <a:ea typeface="Calibri"/>
                <a:cs typeface="Calibri"/>
                <a:sym typeface="Calibri"/>
              </a:rPr>
              <a:t> waiting to be installed have been sitting on land for so long, that the sea air </a:t>
            </a:r>
            <a:r>
              <a:rPr b="1" i="0" lang="en-GB" sz="2000" u="none" strike="noStrike">
                <a:solidFill>
                  <a:srgbClr val="000000"/>
                </a:solidFill>
                <a:latin typeface="Calibri"/>
                <a:ea typeface="Calibri"/>
                <a:cs typeface="Calibri"/>
                <a:sym typeface="Calibri"/>
              </a:rPr>
              <a:t>had/has</a:t>
            </a:r>
            <a:r>
              <a:rPr b="0" i="0" lang="en-GB" sz="2000" u="none" strike="noStrike">
                <a:solidFill>
                  <a:srgbClr val="000000"/>
                </a:solidFill>
                <a:latin typeface="Calibri"/>
                <a:ea typeface="Calibri"/>
                <a:cs typeface="Calibri"/>
                <a:sym typeface="Calibri"/>
              </a:rPr>
              <a:t> started to rust them. </a:t>
            </a:r>
            <a:r>
              <a:rPr lang="en-GB" sz="2000">
                <a:solidFill>
                  <a:srgbClr val="000000"/>
                </a:solidFill>
                <a:latin typeface="Calibri"/>
                <a:ea typeface="Calibri"/>
                <a:cs typeface="Calibri"/>
                <a:sym typeface="Calibri"/>
              </a:rPr>
              <a:t>Around 66 to 69 per cent of 156 hinges, which connect the metal box section to sunken concrete structures, are already </a:t>
            </a:r>
            <a:r>
              <a:rPr b="1" lang="en-GB" sz="2000">
                <a:solidFill>
                  <a:srgbClr val="000000"/>
                </a:solidFill>
                <a:latin typeface="Calibri"/>
                <a:ea typeface="Calibri"/>
                <a:cs typeface="Calibri"/>
                <a:sym typeface="Calibri"/>
              </a:rPr>
              <a:t>say/said/saying </a:t>
            </a:r>
            <a:r>
              <a:rPr lang="en-GB" sz="2000">
                <a:solidFill>
                  <a:srgbClr val="000000"/>
                </a:solidFill>
                <a:latin typeface="Calibri"/>
                <a:ea typeface="Calibri"/>
                <a:cs typeface="Calibri"/>
                <a:sym typeface="Calibri"/>
              </a:rPr>
              <a:t>to be unusable.</a:t>
            </a:r>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b="0" i="0" lang="en-GB" sz="2000" u="none" strike="noStrike">
                <a:solidFill>
                  <a:srgbClr val="000000"/>
                </a:solidFill>
                <a:latin typeface="Calibri"/>
                <a:ea typeface="Calibri"/>
                <a:cs typeface="Calibri"/>
                <a:sym typeface="Calibri"/>
              </a:rPr>
              <a:t>There has also been serious episodes of corruption and bribery to cover </a:t>
            </a:r>
            <a:r>
              <a:rPr b="1" i="0" lang="en-GB" sz="2000" u="none" strike="noStrike">
                <a:solidFill>
                  <a:srgbClr val="000000"/>
                </a:solidFill>
                <a:latin typeface="Calibri"/>
                <a:ea typeface="Calibri"/>
                <a:cs typeface="Calibri"/>
                <a:sym typeface="Calibri"/>
              </a:rPr>
              <a:t>along/up</a:t>
            </a:r>
            <a:r>
              <a:rPr b="0" i="0" lang="en-GB" sz="2000" u="none" strike="noStrike">
                <a:solidFill>
                  <a:srgbClr val="000000"/>
                </a:solidFill>
                <a:latin typeface="Calibri"/>
                <a:ea typeface="Calibri"/>
                <a:cs typeface="Calibri"/>
                <a:sym typeface="Calibri"/>
              </a:rPr>
              <a:t> work and plans that were bad in design and execution. To fix these design errors, an additional </a:t>
            </a:r>
            <a:r>
              <a:rPr lang="en-GB" sz="1800">
                <a:solidFill>
                  <a:schemeClr val="dk1"/>
                </a:solidFill>
                <a:latin typeface="Calibri"/>
                <a:ea typeface="Calibri"/>
                <a:cs typeface="Calibri"/>
                <a:sym typeface="Calibri"/>
              </a:rPr>
              <a:t>€</a:t>
            </a:r>
            <a:r>
              <a:rPr b="0" i="0" lang="en-GB" sz="2000" u="none" strike="noStrike">
                <a:solidFill>
                  <a:srgbClr val="000000"/>
                </a:solidFill>
                <a:latin typeface="Calibri"/>
                <a:ea typeface="Calibri"/>
                <a:cs typeface="Calibri"/>
                <a:sym typeface="Calibri"/>
              </a:rPr>
              <a:t>700 million will be required. This is </a:t>
            </a:r>
            <a:r>
              <a:rPr b="1" i="0" lang="en-GB" sz="2000" u="none" strike="noStrike">
                <a:solidFill>
                  <a:srgbClr val="000000"/>
                </a:solidFill>
                <a:latin typeface="Calibri"/>
                <a:ea typeface="Calibri"/>
                <a:cs typeface="Calibri"/>
                <a:sym typeface="Calibri"/>
              </a:rPr>
              <a:t>on/at</a:t>
            </a:r>
            <a:r>
              <a:rPr b="0" i="0" lang="en-GB" sz="2000" u="none" strike="noStrike">
                <a:solidFill>
                  <a:srgbClr val="000000"/>
                </a:solidFill>
                <a:latin typeface="Calibri"/>
                <a:ea typeface="Calibri"/>
                <a:cs typeface="Calibri"/>
                <a:sym typeface="Calibri"/>
              </a:rPr>
              <a:t> top of the estimated </a:t>
            </a:r>
            <a:r>
              <a:rPr lang="en-GB" sz="1800">
                <a:solidFill>
                  <a:schemeClr val="dk1"/>
                </a:solidFill>
                <a:latin typeface="Calibri"/>
                <a:ea typeface="Calibri"/>
                <a:cs typeface="Calibri"/>
                <a:sym typeface="Calibri"/>
              </a:rPr>
              <a:t>€</a:t>
            </a:r>
            <a:r>
              <a:rPr b="0" i="0" lang="en-GB" sz="2000" u="none" strike="noStrike">
                <a:solidFill>
                  <a:srgbClr val="000000"/>
                </a:solidFill>
                <a:latin typeface="Calibri"/>
                <a:ea typeface="Calibri"/>
                <a:cs typeface="Calibri"/>
                <a:sym typeface="Calibri"/>
              </a:rPr>
              <a:t>110 million maintenance cost and the initial </a:t>
            </a:r>
            <a:r>
              <a:rPr lang="en-GB" sz="1800">
                <a:solidFill>
                  <a:schemeClr val="dk1"/>
                </a:solidFill>
                <a:latin typeface="Calibri"/>
                <a:ea typeface="Calibri"/>
                <a:cs typeface="Calibri"/>
                <a:sym typeface="Calibri"/>
              </a:rPr>
              <a:t>€</a:t>
            </a:r>
            <a:r>
              <a:rPr b="0" i="0" lang="en-GB" sz="2000" u="none" strike="noStrike">
                <a:solidFill>
                  <a:srgbClr val="000000"/>
                </a:solidFill>
                <a:latin typeface="Calibri"/>
                <a:ea typeface="Calibri"/>
                <a:cs typeface="Calibri"/>
                <a:sym typeface="Calibri"/>
              </a:rPr>
              <a:t>5.5 billion to create the project.</a:t>
            </a:r>
            <a:endParaRPr sz="2000">
              <a:solidFill>
                <a:srgbClr val="000000"/>
              </a:solidFill>
              <a:latin typeface="Calibri"/>
              <a:ea typeface="Calibri"/>
              <a:cs typeface="Calibri"/>
              <a:sym typeface="Calibri"/>
            </a:endParaRPr>
          </a:p>
        </p:txBody>
      </p:sp>
      <p:sp>
        <p:nvSpPr>
          <p:cNvPr id="129" name="Google Shape;129;p17"/>
          <p:cNvSpPr txBox="1"/>
          <p:nvPr/>
        </p:nvSpPr>
        <p:spPr>
          <a:xfrm>
            <a:off x="571499" y="559527"/>
            <a:ext cx="5047423" cy="64633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3600" u="none" strike="noStrike">
                <a:solidFill>
                  <a:srgbClr val="000000"/>
                </a:solidFill>
                <a:latin typeface="Aharoni"/>
                <a:ea typeface="Aharoni"/>
                <a:cs typeface="Aharoni"/>
                <a:sym typeface="Aharoni"/>
              </a:rPr>
              <a:t>Grammar task 2/2</a:t>
            </a:r>
            <a:endParaRPr b="1" sz="3600">
              <a:solidFill>
                <a:schemeClr val="dk1"/>
              </a:solidFill>
              <a:latin typeface="Aharoni"/>
              <a:ea typeface="Aharoni"/>
              <a:cs typeface="Aharoni"/>
              <a:sym typeface="Aharoni"/>
            </a:endParaRPr>
          </a:p>
        </p:txBody>
      </p:sp>
      <p:sp>
        <p:nvSpPr>
          <p:cNvPr id="130" name="Google Shape;130;p17"/>
          <p:cNvSpPr/>
          <p:nvPr/>
        </p:nvSpPr>
        <p:spPr>
          <a:xfrm>
            <a:off x="6807200" y="1298533"/>
            <a:ext cx="862654" cy="409984"/>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384313" y="2495961"/>
            <a:ext cx="1313857" cy="409984"/>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10290629" y="2535335"/>
            <a:ext cx="537028" cy="409984"/>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8019143" y="2845607"/>
            <a:ext cx="653142" cy="446313"/>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a:off x="1799772" y="3429000"/>
            <a:ext cx="653142" cy="446314"/>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7"/>
          <p:cNvSpPr/>
          <p:nvPr/>
        </p:nvSpPr>
        <p:spPr>
          <a:xfrm>
            <a:off x="8556171" y="4051204"/>
            <a:ext cx="653142" cy="446314"/>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7"/>
          <p:cNvSpPr/>
          <p:nvPr/>
        </p:nvSpPr>
        <p:spPr>
          <a:xfrm>
            <a:off x="1146630" y="4590098"/>
            <a:ext cx="653142" cy="446314"/>
          </a:xfrm>
          <a:prstGeom prst="ellipse">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txBox="1"/>
          <p:nvPr/>
        </p:nvSpPr>
        <p:spPr>
          <a:xfrm>
            <a:off x="9206800" y="6468100"/>
            <a:ext cx="2627400" cy="296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200">
                <a:solidFill>
                  <a:srgbClr val="434343"/>
                </a:solidFill>
                <a:latin typeface="Open Sans"/>
                <a:ea typeface="Open Sans"/>
                <a:cs typeface="Open Sans"/>
                <a:sym typeface="Open Sans"/>
              </a:rPr>
              <a:t>Created by ESL Debates </a:t>
            </a:r>
            <a:r>
              <a:rPr lang="en-GB" sz="1200">
                <a:solidFill>
                  <a:srgbClr val="434343"/>
                </a:solidFill>
                <a:highlight>
                  <a:srgbClr val="FFFFFF"/>
                </a:highlight>
                <a:latin typeface="Open Sans"/>
                <a:ea typeface="Open Sans"/>
                <a:cs typeface="Open Sans"/>
                <a:sym typeface="Open Sans"/>
              </a:rPr>
              <a:t>© 2020</a:t>
            </a:r>
            <a:endParaRPr sz="1200">
              <a:solidFill>
                <a:srgbClr val="43434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